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03" r:id="rId1"/>
    <p:sldMasterId id="2147483715" r:id="rId2"/>
  </p:sldMasterIdLst>
  <p:notesMasterIdLst>
    <p:notesMasterId r:id="rId9"/>
  </p:notesMasterIdLst>
  <p:handoutMasterIdLst>
    <p:handoutMasterId r:id="rId10"/>
  </p:handoutMasterIdLst>
  <p:sldIdLst>
    <p:sldId id="389" r:id="rId3"/>
    <p:sldId id="390" r:id="rId4"/>
    <p:sldId id="391" r:id="rId5"/>
    <p:sldId id="414" r:id="rId6"/>
    <p:sldId id="418" r:id="rId7"/>
    <p:sldId id="417" r:id="rId8"/>
  </p:sldIdLst>
  <p:sldSz cx="9144000" cy="6858000" type="screen4x3"/>
  <p:notesSz cx="7099300" cy="10234613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9900"/>
    <a:srgbClr val="FF0000"/>
    <a:srgbClr val="CCFFFF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234" autoAdjust="0"/>
    <p:restoredTop sz="94686" autoAdjust="0"/>
  </p:normalViewPr>
  <p:slideViewPr>
    <p:cSldViewPr snapToObjects="1">
      <p:cViewPr varScale="1">
        <p:scale>
          <a:sx n="103" d="100"/>
          <a:sy n="103" d="100"/>
        </p:scale>
        <p:origin x="-1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0D4E8AC-359B-4018-A455-1A9F842C1E67}" type="datetime3">
              <a:rPr lang="en-AU"/>
              <a:pPr>
                <a:defRPr/>
              </a:pPr>
              <a:t>11 June, 2020</a:t>
            </a:fld>
            <a:endParaRPr lang="en-AU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F910D7E8-64AF-46CE-B5D9-B348DB255A93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7698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5B3E6DD-8F09-4349-88A7-EF9357A57AE1}" type="datetime3">
              <a:rPr lang="en-AU"/>
              <a:pPr>
                <a:defRPr/>
              </a:pPr>
              <a:t>11 June, 2020</a:t>
            </a:fld>
            <a:endParaRPr lang="en-AU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1CE40D72-F588-4028-AF8D-4B959F7DBD20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307055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AE024D-4E74-4191-ADB0-8491283A9390}" type="datetime1">
              <a:rPr lang="en-US"/>
              <a:pPr>
                <a:defRPr/>
              </a:pPr>
              <a:t>6/11/2020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157E11D1-DF17-46CC-B723-8591B28267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51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284B463-64FB-47E8-88F1-4372BBD9DC8A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6DE0962-E002-471C-B604-0B871163FB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4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FD11416A-4DDC-48F4-AC1C-7575B3EBA16C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C30F1FD-D3C6-4E6F-A2C1-3444E9F96F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0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AE18DDA4-0ECA-4C55-B5B5-26C2DA8271D8}" type="datetime1">
              <a:rPr lang="en-US"/>
              <a:pPr>
                <a:defRPr/>
              </a:pPr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3E44CA1F-2D52-4204-9060-55C690ACA76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36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81100" y="6407150"/>
            <a:ext cx="6781800" cy="365125"/>
          </a:xfrm>
        </p:spPr>
        <p:txBody>
          <a:bodyPr/>
          <a:lstStyle>
            <a:lvl1pPr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solidFill>
                  <a:prstClr val="black"/>
                </a:solidFill>
                <a:latin typeface="Times New Roman" pitchFamily="18" charset="0"/>
                <a:cs typeface="B Titr" panose="00000700000000000000" pitchFamily="2" charset="-78"/>
              </a:defRPr>
            </a:lvl1pPr>
          </a:lstStyle>
          <a:p>
            <a:pPr>
              <a:defRPr/>
            </a:pPr>
            <a:r>
              <a:rPr lang="en-US"/>
              <a:t>Advanced Computer </a:t>
            </a:r>
            <a:r>
              <a:rPr lang="en-US" smtClean="0"/>
              <a:t>Architecture-Fall 2018, </a:t>
            </a:r>
            <a:r>
              <a:rPr lang="en-US"/>
              <a:t>AUT, Tehran, Iran </a:t>
            </a:r>
            <a:endParaRPr lang="en-US" sz="110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292100" y="6419850"/>
            <a:ext cx="542925" cy="365125"/>
          </a:xfrm>
        </p:spPr>
        <p:txBody>
          <a:bodyPr lIns="0" tIns="0" rIns="0" bIns="0"/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 baseline="0">
                <a:solidFill>
                  <a:prstClr val="black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>
              <a:defRPr/>
            </a:pPr>
            <a:fld id="{D791268F-B68B-49E5-9348-7B878244EFCF}" type="slidenum">
              <a:rPr lang="en-US"/>
              <a:pPr>
                <a:defRPr/>
              </a:pPr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06451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2F24BBEE-EAC6-43BF-8898-4994A0F0A00B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D13BDCD2-86E0-4479-A3C8-E35D124F49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52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2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88AF1C9-F033-4E68-8290-72DAFE9948F7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4EA6E58E-F133-456C-BF31-100DB01653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61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702F267-FDFC-40BF-A0D4-81978B273B6E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75B6FCA-93B8-4BBA-8AB3-753B1C25D7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71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11655278-606B-4BE3-A4B1-D04702C750A3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146F5C3-FE8D-4A89-9BFE-08B572CD35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26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7102CE6A-C670-43F0-B986-3C6444F69766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8C403CBF-53BD-48A0-A6E8-A65248C83B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482A7E7C-F992-43A3-8511-323E1A8CFF75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8FF55776-28AA-4E7C-AC20-F0EF51289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19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F496480-8208-4206-896C-2C8AEAB4AD37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B701964-2B01-4688-9F3D-DC63FD60E3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21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324D7882-309E-4A9D-89F0-099FD92C8D34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30F0D7E-C4F2-4416-B84B-FA4C2BFB34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732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F0A8443F-603D-49CD-B15D-9467E4F1DDC0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57B3DC8-9857-4B77-9310-CB3964995C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4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E90A16A-1778-4E33-A2BB-097937F7E9D0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50F52E82-BEC4-443A-A6FD-A6570FD507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2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3693394-B4F2-41FA-AEC5-8B7DB404E0B6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167B7E9-CF91-43E1-81C5-96C0138F3F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7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lvl1pPr>
              <a:defRPr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8D9EE3B-D04D-462F-82D2-00DE6EB83B25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783CFD4-3C9A-4FCE-A40D-92359AEBB9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5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D0E6C7-181A-412D-842E-11460BD8EE91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B1F3044-6FB9-4A39-8049-65A5BF9B11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71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2BC73FC-C58D-4CBF-BB65-FBB5DDDCE9C8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A491502-A3D7-43E7-9987-C05A1609AF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2554D53B-B57C-478D-B1BB-8128CBD23A24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D1C740D-339B-449E-9C67-8F58B19F2E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0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 Single Corner Rectangle 5"/>
          <p:cNvSpPr/>
          <p:nvPr/>
        </p:nvSpPr>
        <p:spPr>
          <a:xfrm>
            <a:off x="6400800" y="433388"/>
            <a:ext cx="2324100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E1EB4883-3F77-4F75-A3F7-F6742D170FE1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430DA3C-41A4-44BA-89C7-4BCC6C7E84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80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3238" y="4986338"/>
            <a:ext cx="8183562" cy="1050925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3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503238" y="530225"/>
            <a:ext cx="8183562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70362803-1430-4158-9698-19E5A71EE822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DB4BB788-B537-4C8C-9EE2-F55E00B33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FF8D3E"/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9pPr>
      <a:extLst/>
    </p:titleStyle>
    <p:bodyStyle>
      <a:lvl1pPr marL="265113" indent="-265113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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00025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100000"/>
        <a:buFont typeface="Verdana" pitchFamily="34" charset="0"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5813" indent="-182563" algn="l" rtl="0" eaLnBrk="0" fontAlgn="base" hangingPunct="0">
        <a:spcBef>
          <a:spcPts val="250"/>
        </a:spcBef>
        <a:spcAft>
          <a:spcPct val="0"/>
        </a:spcAft>
        <a:buClr>
          <a:srgbClr val="ED3742"/>
        </a:buClr>
        <a:buSzPct val="100000"/>
        <a:buFont typeface="Wingdings 2" pitchFamily="18" charset="2"/>
        <a:buChar char="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938" indent="-182563" algn="l" rtl="0" eaLnBrk="0" fontAlgn="base" hangingPunct="0">
        <a:spcBef>
          <a:spcPts val="225"/>
        </a:spcBef>
        <a:spcAft>
          <a:spcPct val="0"/>
        </a:spcAft>
        <a:buClr>
          <a:srgbClr val="ED3742"/>
        </a:buClr>
        <a:buSzPct val="112000"/>
        <a:buFont typeface="Verdana" pitchFamily="34" charset="0"/>
        <a:buChar char="◦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79525" indent="-182563" algn="l" rtl="0" eaLnBrk="0" fontAlgn="base" hangingPunct="0">
        <a:spcBef>
          <a:spcPts val="250"/>
        </a:spcBef>
        <a:spcAft>
          <a:spcPct val="0"/>
        </a:spcAft>
        <a:buClr>
          <a:srgbClr val="4A85BF"/>
        </a:buClr>
        <a:buSzPct val="100000"/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0681D08C-24CE-40DE-81EC-203F9FFBBC7B}" type="datetime1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C7FD442A-8BD1-4075-AD50-35F1B88D20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4E1F2"/>
            </a:gs>
            <a:gs pos="64999">
              <a:srgbClr val="F0EBD5"/>
            </a:gs>
            <a:gs pos="100000">
              <a:srgbClr val="D1C39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ctrTitle"/>
          </p:nvPr>
        </p:nvSpPr>
        <p:spPr bwMode="auto">
          <a:xfrm>
            <a:off x="457200" y="2246313"/>
            <a:ext cx="8229600" cy="1254125"/>
          </a:xfrm>
        </p:spPr>
        <p:txBody>
          <a:bodyPr wrap="square" lIns="0" tIns="0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en-US" altLang="en-US" sz="28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Computer Architecture</a:t>
            </a: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/>
            </a:r>
            <a:b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</a:b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 </a:t>
            </a:r>
            <a:r>
              <a:rPr lang="en-US" alt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itchFamily="2" charset="-78"/>
              </a:rPr>
              <a:t>Spring 2020</a:t>
            </a:r>
            <a:endParaRPr lang="en-US" altLang="en-US" sz="1600" b="0" dirty="0" smtClean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603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324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altLang="en-US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farbeh@aut.ac.ir</a:t>
            </a:r>
            <a:endParaRPr lang="fa-IR" altLang="en-US" b="1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14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 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400" b="1" dirty="0">
                <a:solidFill>
                  <a:srgbClr val="FF0000"/>
                </a:solidFill>
                <a:latin typeface="Calibri" pitchFamily="34" charset="0"/>
                <a:cs typeface="B Titr" pitchFamily="2" charset="-78"/>
              </a:rPr>
              <a:t>BASIC  COMPUTER  ORGANIZATION  AND  DESIGN</a:t>
            </a:r>
          </a:p>
          <a:p>
            <a:pPr algn="ctr" eaLnBrk="1" hangingPunct="1">
              <a:lnSpc>
                <a:spcPct val="150000"/>
              </a:lnSpc>
            </a:pPr>
            <a:endParaRPr lang="en-US" altLang="en-US" sz="2000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</p:txBody>
      </p:sp>
      <p:pic>
        <p:nvPicPr>
          <p:cNvPr id="25604" name="Picture 6" descr="C:\Users\hamed\Dropbox\New\1397-2\CA\Slides\2696735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9" t="7574" r="23878" b="32930"/>
          <a:stretch>
            <a:fillRect/>
          </a:stretch>
        </p:blipFill>
        <p:spPr bwMode="auto">
          <a:xfrm>
            <a:off x="3708400" y="692150"/>
            <a:ext cx="1566863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88"/>
    </mc:Choice>
    <mc:Fallback>
      <p:transition spd="slow" advTm="13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 smtClean="0">
                <a:latin typeface="Calibri" pitchFamily="34" charset="0"/>
                <a:cs typeface="B Titr" pitchFamily="2" charset="-78"/>
              </a:rPr>
              <a:t>Outlines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477350" y="1047749"/>
            <a:ext cx="5208587" cy="5268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• Instruction Codes</a:t>
            </a:r>
          </a:p>
          <a:p>
            <a:pPr>
              <a:lnSpc>
                <a:spcPct val="85000"/>
              </a:lnSpc>
            </a:pPr>
            <a:endParaRPr lang="en-US" altLang="ko-KR" sz="20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85000"/>
              </a:lnSpc>
            </a:pP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</a:rPr>
              <a:t>• Computer Registers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Computer Instructions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Timing and Control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Instruction Cycle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Memory Reference Instructions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Input-Output and Interrupt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Complete Computer Description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Design of Basic Computer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Design of Accumulator Logic</a:t>
            </a:r>
          </a:p>
          <a:p>
            <a:pPr latinLnBrk="1">
              <a:lnSpc>
                <a:spcPct val="80000"/>
              </a:lnSpc>
            </a:pPr>
            <a:endParaRPr lang="en-US" altLang="ko-KR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613"/>
    </mc:Choice>
    <mc:Fallback>
      <p:transition spd="slow" advTm="164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BASIC COMPUTER  INSTRUCTIONS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CB187FE6-2FF6-40BA-A5E5-8463FD429CC0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439738" y="1233488"/>
            <a:ext cx="4545012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Basic Computer Instruction Format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895475" y="2754313"/>
            <a:ext cx="3586163" cy="20637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301875" y="2754313"/>
            <a:ext cx="0" cy="206375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90000"/>
              </a:lnSpc>
            </a:pPr>
            <a:endParaRPr kumimoji="1" lang="en-US" sz="1200" b="1" smtClean="0">
              <a:solidFill>
                <a:srgbClr val="000000"/>
              </a:solidFill>
              <a:latin typeface="Arial" charset="0"/>
              <a:ea typeface="굴림" pitchFamily="50" charset="-127"/>
            </a:endParaRPr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3097213" y="2754313"/>
            <a:ext cx="0" cy="206375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90000"/>
              </a:lnSpc>
            </a:pPr>
            <a:endParaRPr kumimoji="1" lang="en-US" sz="1200" b="1" smtClean="0">
              <a:solidFill>
                <a:srgbClr val="000000"/>
              </a:solidFill>
              <a:latin typeface="Arial" charset="0"/>
              <a:ea typeface="굴림" pitchFamily="50" charset="-127"/>
            </a:endParaRPr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1858963" y="2528888"/>
            <a:ext cx="731837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15     14</a:t>
            </a: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776538" y="2528888"/>
            <a:ext cx="560387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12 11</a:t>
            </a:r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5178425" y="2528888"/>
            <a:ext cx="26511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15" name="Rectangle 11"/>
          <p:cNvSpPr>
            <a:spLocks noChangeArrowheads="1"/>
          </p:cNvSpPr>
          <p:nvPr/>
        </p:nvSpPr>
        <p:spPr bwMode="auto">
          <a:xfrm>
            <a:off x="1973263" y="2749550"/>
            <a:ext cx="223837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</a:t>
            </a:r>
          </a:p>
        </p:txBody>
      </p:sp>
      <p:sp>
        <p:nvSpPr>
          <p:cNvPr id="16" name="Rectangle 12"/>
          <p:cNvSpPr>
            <a:spLocks noChangeArrowheads="1"/>
          </p:cNvSpPr>
          <p:nvPr/>
        </p:nvSpPr>
        <p:spPr bwMode="auto">
          <a:xfrm>
            <a:off x="2347913" y="2736850"/>
            <a:ext cx="74930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Opcode</a:t>
            </a:r>
          </a:p>
        </p:txBody>
      </p:sp>
      <p:sp>
        <p:nvSpPr>
          <p:cNvPr id="17" name="Rectangle 13"/>
          <p:cNvSpPr>
            <a:spLocks noChangeArrowheads="1"/>
          </p:cNvSpPr>
          <p:nvPr/>
        </p:nvSpPr>
        <p:spPr bwMode="auto">
          <a:xfrm>
            <a:off x="3697288" y="2740025"/>
            <a:ext cx="788987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Address</a:t>
            </a: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860425" y="2097088"/>
            <a:ext cx="6365875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Memory-Reference Instructions 	(OP-code = 000 ~ 110)</a:t>
            </a:r>
          </a:p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9" name="Rectangle 23"/>
          <p:cNvSpPr>
            <a:spLocks noChangeArrowheads="1"/>
          </p:cNvSpPr>
          <p:nvPr/>
        </p:nvSpPr>
        <p:spPr bwMode="auto">
          <a:xfrm>
            <a:off x="860425" y="3273425"/>
            <a:ext cx="6363923" cy="588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Register-Reference Instructions 	(OP-code = </a:t>
            </a: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111</a:t>
            </a: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, I = 0)</a:t>
            </a:r>
          </a:p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0" name="Rectangle 31"/>
          <p:cNvSpPr>
            <a:spLocks noChangeArrowheads="1"/>
          </p:cNvSpPr>
          <p:nvPr/>
        </p:nvSpPr>
        <p:spPr bwMode="auto">
          <a:xfrm>
            <a:off x="877888" y="4443413"/>
            <a:ext cx="6299803" cy="339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Input-Output Instructions		(OP-code =</a:t>
            </a: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111</a:t>
            </a: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, I = 1)</a:t>
            </a:r>
          </a:p>
        </p:txBody>
      </p:sp>
      <p:grpSp>
        <p:nvGrpSpPr>
          <p:cNvPr id="21" name="Group 36"/>
          <p:cNvGrpSpPr>
            <a:grpSpLocks/>
          </p:cNvGrpSpPr>
          <p:nvPr/>
        </p:nvGrpSpPr>
        <p:grpSpPr bwMode="auto">
          <a:xfrm>
            <a:off x="1868488" y="3649663"/>
            <a:ext cx="3622675" cy="473075"/>
            <a:chOff x="1177" y="2203"/>
            <a:chExt cx="2282" cy="298"/>
          </a:xfrm>
        </p:grpSpPr>
        <p:sp>
          <p:nvSpPr>
            <p:cNvPr id="22" name="Rectangle 16"/>
            <p:cNvSpPr>
              <a:spLocks noChangeArrowheads="1"/>
            </p:cNvSpPr>
            <p:nvPr/>
          </p:nvSpPr>
          <p:spPr bwMode="auto">
            <a:xfrm>
              <a:off x="1200" y="2344"/>
              <a:ext cx="2259" cy="130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23" name="Line 17"/>
            <p:cNvSpPr>
              <a:spLocks noChangeShapeType="1"/>
            </p:cNvSpPr>
            <p:nvPr/>
          </p:nvSpPr>
          <p:spPr bwMode="auto">
            <a:xfrm>
              <a:off x="1952" y="2338"/>
              <a:ext cx="0" cy="13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24" name="Rectangle 18"/>
            <p:cNvSpPr>
              <a:spLocks noChangeArrowheads="1"/>
            </p:cNvSpPr>
            <p:nvPr/>
          </p:nvSpPr>
          <p:spPr bwMode="auto">
            <a:xfrm>
              <a:off x="1177" y="2203"/>
              <a:ext cx="24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15 </a:t>
              </a:r>
            </a:p>
          </p:txBody>
        </p:sp>
        <p:sp>
          <p:nvSpPr>
            <p:cNvPr id="25" name="Rectangle 19"/>
            <p:cNvSpPr>
              <a:spLocks noChangeArrowheads="1"/>
            </p:cNvSpPr>
            <p:nvPr/>
          </p:nvSpPr>
          <p:spPr bwMode="auto">
            <a:xfrm>
              <a:off x="1756" y="2203"/>
              <a:ext cx="35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12 11</a:t>
              </a:r>
            </a:p>
          </p:txBody>
        </p:sp>
        <p:sp>
          <p:nvSpPr>
            <p:cNvPr id="26" name="Rectangle 20"/>
            <p:cNvSpPr>
              <a:spLocks noChangeArrowheads="1"/>
            </p:cNvSpPr>
            <p:nvPr/>
          </p:nvSpPr>
          <p:spPr bwMode="auto">
            <a:xfrm>
              <a:off x="3268" y="2203"/>
              <a:ext cx="16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0</a:t>
              </a:r>
            </a:p>
          </p:txBody>
        </p:sp>
        <p:sp>
          <p:nvSpPr>
            <p:cNvPr id="27" name="Rectangle 21"/>
            <p:cNvSpPr>
              <a:spLocks noChangeArrowheads="1"/>
            </p:cNvSpPr>
            <p:nvPr/>
          </p:nvSpPr>
          <p:spPr bwMode="auto">
            <a:xfrm>
              <a:off x="2060" y="2335"/>
              <a:ext cx="962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Register operation</a:t>
              </a:r>
            </a:p>
          </p:txBody>
        </p:sp>
        <p:sp>
          <p:nvSpPr>
            <p:cNvPr id="28" name="Rectangle 32"/>
            <p:cNvSpPr>
              <a:spLocks noChangeArrowheads="1"/>
            </p:cNvSpPr>
            <p:nvPr/>
          </p:nvSpPr>
          <p:spPr bwMode="auto">
            <a:xfrm>
              <a:off x="1237" y="2341"/>
              <a:ext cx="650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0    1    1    1</a:t>
              </a:r>
            </a:p>
          </p:txBody>
        </p:sp>
      </p:grpSp>
      <p:grpSp>
        <p:nvGrpSpPr>
          <p:cNvPr id="29" name="Group 37"/>
          <p:cNvGrpSpPr>
            <a:grpSpLocks/>
          </p:cNvGrpSpPr>
          <p:nvPr/>
        </p:nvGrpSpPr>
        <p:grpSpPr bwMode="auto">
          <a:xfrm>
            <a:off x="1868488" y="4845050"/>
            <a:ext cx="3624262" cy="474663"/>
            <a:chOff x="1232" y="2956"/>
            <a:chExt cx="2283" cy="299"/>
          </a:xfrm>
        </p:grpSpPr>
        <p:sp>
          <p:nvSpPr>
            <p:cNvPr id="30" name="Rectangle 24"/>
            <p:cNvSpPr>
              <a:spLocks noChangeArrowheads="1"/>
            </p:cNvSpPr>
            <p:nvPr/>
          </p:nvSpPr>
          <p:spPr bwMode="auto">
            <a:xfrm>
              <a:off x="1256" y="3096"/>
              <a:ext cx="2259" cy="132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31" name="Rectangle 26"/>
            <p:cNvSpPr>
              <a:spLocks noChangeArrowheads="1"/>
            </p:cNvSpPr>
            <p:nvPr/>
          </p:nvSpPr>
          <p:spPr bwMode="auto">
            <a:xfrm>
              <a:off x="1232" y="2956"/>
              <a:ext cx="24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15 </a:t>
              </a:r>
            </a:p>
          </p:txBody>
        </p:sp>
        <p:sp>
          <p:nvSpPr>
            <p:cNvPr id="32" name="Rectangle 27"/>
            <p:cNvSpPr>
              <a:spLocks noChangeArrowheads="1"/>
            </p:cNvSpPr>
            <p:nvPr/>
          </p:nvSpPr>
          <p:spPr bwMode="auto">
            <a:xfrm>
              <a:off x="1811" y="2956"/>
              <a:ext cx="35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12 11</a:t>
              </a:r>
            </a:p>
          </p:txBody>
        </p:sp>
        <p:sp>
          <p:nvSpPr>
            <p:cNvPr id="33" name="Rectangle 28"/>
            <p:cNvSpPr>
              <a:spLocks noChangeArrowheads="1"/>
            </p:cNvSpPr>
            <p:nvPr/>
          </p:nvSpPr>
          <p:spPr bwMode="auto">
            <a:xfrm>
              <a:off x="3325" y="2956"/>
              <a:ext cx="16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0</a:t>
              </a:r>
            </a:p>
          </p:txBody>
        </p:sp>
        <p:sp>
          <p:nvSpPr>
            <p:cNvPr id="34" name="Rectangle 29"/>
            <p:cNvSpPr>
              <a:spLocks noChangeArrowheads="1"/>
            </p:cNvSpPr>
            <p:nvPr/>
          </p:nvSpPr>
          <p:spPr bwMode="auto">
            <a:xfrm>
              <a:off x="2295" y="3083"/>
              <a:ext cx="708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I/O operation</a:t>
              </a:r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1264" y="3095"/>
              <a:ext cx="650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1    1    1    1</a:t>
              </a: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1997" y="3103"/>
              <a:ext cx="0" cy="13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7178"/>
    </mc:Choice>
    <mc:Fallback>
      <p:transition spd="slow" advTm="667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BASIC  COMPUTER  INSTRUCTIONS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095374" y="905793"/>
            <a:ext cx="4268713" cy="482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ko-KR" sz="1400" i="1" dirty="0"/>
              <a:t>                    Hex Code</a:t>
            </a:r>
          </a:p>
          <a:p>
            <a:r>
              <a:rPr lang="en-US" altLang="ko-KR" sz="1400" i="1" dirty="0"/>
              <a:t>Symbol    I = 0       I = 1                  </a:t>
            </a:r>
            <a:r>
              <a:rPr lang="en-US" altLang="ko-KR" sz="1400" i="1" dirty="0" smtClean="0"/>
              <a:t>  Description</a:t>
            </a:r>
            <a:endParaRPr lang="en-US" altLang="ko-KR" sz="1400" i="1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046163" y="836712"/>
            <a:ext cx="5413375" cy="546159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endParaRPr lang="en-US" altLang="en-US"/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1896696" y="1138392"/>
            <a:ext cx="1320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>
            <a:off x="1046163" y="1340768"/>
            <a:ext cx="5403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560388" y="1356298"/>
            <a:ext cx="5591340" cy="5117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5715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AND        0xxx     8xxx       AND memory word to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ADD        1xxx     9xxx       Add memory word to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LDA         2xxx     </a:t>
            </a:r>
            <a:r>
              <a:rPr lang="en-US" altLang="ko-KR" sz="1350" dirty="0" err="1"/>
              <a:t>Axxx</a:t>
            </a:r>
            <a:r>
              <a:rPr lang="en-US" altLang="ko-KR" sz="1350" dirty="0"/>
              <a:t>      Load AC from memory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STA         3xxx     </a:t>
            </a:r>
            <a:r>
              <a:rPr lang="en-US" altLang="ko-KR" sz="1350" dirty="0" err="1"/>
              <a:t>Bxxx</a:t>
            </a:r>
            <a:r>
              <a:rPr lang="en-US" altLang="ko-KR" sz="1350" dirty="0"/>
              <a:t>      Store content of AC into memory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BUN        4xxx     </a:t>
            </a:r>
            <a:r>
              <a:rPr lang="en-US" altLang="ko-KR" sz="1350" dirty="0" err="1"/>
              <a:t>Cxxx</a:t>
            </a:r>
            <a:r>
              <a:rPr lang="en-US" altLang="ko-KR" sz="1350" dirty="0"/>
              <a:t>       Branch unconditionally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BSA        5xxx      </a:t>
            </a:r>
            <a:r>
              <a:rPr lang="en-US" altLang="ko-KR" sz="1350" dirty="0" err="1"/>
              <a:t>Dxxx</a:t>
            </a:r>
            <a:r>
              <a:rPr lang="en-US" altLang="ko-KR" sz="1350" dirty="0"/>
              <a:t>      Branch and save return address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ISZ          6xxx      </a:t>
            </a:r>
            <a:r>
              <a:rPr lang="en-US" altLang="ko-KR" sz="1350" dirty="0" err="1"/>
              <a:t>Exxx</a:t>
            </a:r>
            <a:r>
              <a:rPr lang="en-US" altLang="ko-KR" sz="1350" dirty="0"/>
              <a:t>      Increment and skip if zero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endParaRPr lang="en-US" altLang="ko-KR" sz="1000" dirty="0"/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CLA	   7800	          Clear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CLE	   7400	          Clear 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CMA	   7200              </a:t>
            </a:r>
            <a:r>
              <a:rPr lang="en-US" altLang="ko-KR" sz="1350" dirty="0" smtClean="0"/>
              <a:t> Complement </a:t>
            </a:r>
            <a:r>
              <a:rPr lang="en-US" altLang="ko-KR" sz="1350" dirty="0"/>
              <a:t>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CME	   7100	          Complement 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CIR	   7080	          Circulate right AC and 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CIL	   7040	          Circulate left AC and 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INC	   7020	          Increment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SPA	   7010	          Skip next instr. if AC is positive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SNA	   7008	          Skip next instr. if AC is negative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SZA	   7004	          Skip next instr. if AC is zero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SZE	   7002	          Skip next instr. if E is zero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HLT	   7001	          Halt computer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endParaRPr lang="en-US" altLang="ko-KR" sz="1000" dirty="0"/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INP	   F800	          Input character to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OUT	   F400	          Output character from AC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SKI                F200	          Skip on input flag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SKO	   F100	          Skip on output flag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ION	   F080	          Interrupt on</a:t>
            </a:r>
          </a:p>
          <a:p>
            <a:pPr lvl="1">
              <a:lnSpc>
                <a:spcPct val="80000"/>
              </a:lnSpc>
              <a:spcBef>
                <a:spcPct val="10000"/>
              </a:spcBef>
            </a:pPr>
            <a:r>
              <a:rPr lang="en-US" altLang="ko-KR" sz="1350" dirty="0"/>
              <a:t>IOF	   F040	          Interrupt </a:t>
            </a:r>
            <a:r>
              <a:rPr lang="en-US" altLang="ko-KR" sz="1350" dirty="0" smtClean="0"/>
              <a:t>off</a:t>
            </a:r>
            <a:endParaRPr lang="en-US" altLang="ko-KR" sz="1350" dirty="0"/>
          </a:p>
        </p:txBody>
      </p:sp>
      <p:sp>
        <p:nvSpPr>
          <p:cNvPr id="12" name="Line 13"/>
          <p:cNvSpPr>
            <a:spLocks noChangeShapeType="1"/>
          </p:cNvSpPr>
          <p:nvPr/>
        </p:nvSpPr>
        <p:spPr bwMode="auto">
          <a:xfrm>
            <a:off x="1885950" y="963163"/>
            <a:ext cx="20638" cy="534615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3217496" y="963162"/>
            <a:ext cx="9892" cy="533514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5"/>
          <p:cNvSpPr>
            <a:spLocks noChangeShapeType="1"/>
          </p:cNvSpPr>
          <p:nvPr/>
        </p:nvSpPr>
        <p:spPr bwMode="auto">
          <a:xfrm>
            <a:off x="1055688" y="2668588"/>
            <a:ext cx="5403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16"/>
          <p:cNvSpPr>
            <a:spLocks noChangeShapeType="1"/>
          </p:cNvSpPr>
          <p:nvPr/>
        </p:nvSpPr>
        <p:spPr bwMode="auto">
          <a:xfrm>
            <a:off x="1065213" y="5085184"/>
            <a:ext cx="5403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845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5490"/>
    </mc:Choice>
    <mc:Fallback>
      <p:transition spd="slow" advTm="1715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1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1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1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INSTRUCTION  SET  COMPLETENESS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446088" y="2022475"/>
            <a:ext cx="2401887" cy="309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Instruction Types</a:t>
            </a: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1266825" y="2012950"/>
            <a:ext cx="34925" cy="15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539552" y="970112"/>
            <a:ext cx="8253413" cy="874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 computer should have a set of instructions so that the user can </a:t>
            </a:r>
          </a:p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construct machine language programs to evaluate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any function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that is known to be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computable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.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20713" y="2424113"/>
            <a:ext cx="7038975" cy="393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5715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Functional Instructions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Arithmetic, logic, and shift instructions		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ADD, CMA, INC, CIR, CIL, AND, CLA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Transfer Instructions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Data transfers between the main memory 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		and the processor registers	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LDA, STA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Control Instructions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Program sequencing and control		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BUN, BSA, ISZ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Input/Output Instructions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Input and output</a:t>
            </a:r>
          </a:p>
          <a:p>
            <a:pPr marL="571500" marR="0" lvl="1" indent="0" defTabSz="762000" eaLnBrk="1" fontAlgn="auto" latinLnBrk="0" hangingPunct="1">
              <a:lnSpc>
                <a:spcPct val="66000"/>
              </a:lnSpc>
              <a:spcBef>
                <a:spcPct val="4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     - INP, OUT</a:t>
            </a:r>
          </a:p>
          <a:p>
            <a:pPr marL="0" marR="0" lvl="0" indent="0" defTabSz="762000" eaLnBrk="1" fontAlgn="auto" latinLnBrk="0" hangingPunct="1">
              <a:lnSpc>
                <a:spcPct val="6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6693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409"/>
    </mc:Choice>
    <mc:Fallback>
      <p:transition spd="slow" advTm="240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2194756" y="2852936"/>
            <a:ext cx="4449688" cy="8382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en-US" sz="4400" dirty="0">
                <a:solidFill>
                  <a:srgbClr val="C00000"/>
                </a:solidFill>
                <a:latin typeface="Calibri" pitchFamily="34" charset="0"/>
                <a:cs typeface="B Titr" pitchFamily="2" charset="-78"/>
              </a:rPr>
              <a:t>to be continued</a:t>
            </a:r>
            <a:endParaRPr lang="en-US" altLang="en-US" sz="4400" dirty="0" smtClean="0">
              <a:solidFill>
                <a:srgbClr val="C00000"/>
              </a:solidFill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82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77"/>
    </mc:Choice>
    <mc:Fallback>
      <p:transition spd="slow" advTm="19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7.7|30.4|3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1.9|305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67.4|22.5|192.6|81.2|114.7|132.4|210.9|114.4|51.5|21.6|10|29.2|6.6|50|73|6.8|13.9|41.5|88.4|54.7|16|58.1|6.9|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7|6.6|41.1|20.4|7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9419</TotalTime>
  <Words>268</Words>
  <Application>Microsoft Office PowerPoint</Application>
  <PresentationFormat>On-screen Show (4:3)</PresentationFormat>
  <Paragraphs>106</Paragraphs>
  <Slides>6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Aspect</vt:lpstr>
      <vt:lpstr>Office Theme</vt:lpstr>
      <vt:lpstr>Computer Architecture  Spring 2020</vt:lpstr>
      <vt:lpstr>Outlines</vt:lpstr>
      <vt:lpstr>BASIC COMPUTER  INSTRUCTIONS</vt:lpstr>
      <vt:lpstr>BASIC  COMPUTER  INSTRUCTIONS</vt:lpstr>
      <vt:lpstr>INSTRUCTION  SET  COMPLETENESS</vt:lpstr>
      <vt:lpstr>to be continued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</dc:title>
  <dc:creator>Peter Ashenden</dc:creator>
  <cp:lastModifiedBy>hamed</cp:lastModifiedBy>
  <cp:revision>91</cp:revision>
  <dcterms:created xsi:type="dcterms:W3CDTF">2008-08-25T10:09:57Z</dcterms:created>
  <dcterms:modified xsi:type="dcterms:W3CDTF">2020-06-11T07:44:14Z</dcterms:modified>
</cp:coreProperties>
</file>

<file path=docProps/thumbnail.jpeg>
</file>